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80" r:id="rId8"/>
    <p:sldId id="271" r:id="rId9"/>
    <p:sldId id="272" r:id="rId10"/>
    <p:sldId id="281" r:id="rId11"/>
    <p:sldId id="273" r:id="rId12"/>
    <p:sldId id="275" r:id="rId13"/>
    <p:sldId id="277" r:id="rId14"/>
    <p:sldId id="278" r:id="rId15"/>
    <p:sldId id="261" r:id="rId16"/>
    <p:sldId id="279" r:id="rId17"/>
    <p:sldId id="270" r:id="rId18"/>
    <p:sldId id="268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old" panose="00000800000000000000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8A3DF-B776-4F51-84D4-488BBA64438D}" type="datetimeFigureOut">
              <a:rPr lang="es-CL" smtClean="0"/>
              <a:t>20-11-2025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2553B-5DCE-4ECD-8E79-7AB403CE874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045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2553B-5DCE-4ECD-8E79-7AB403CE8746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5587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914400" y="1639931"/>
            <a:ext cx="16053296" cy="465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72"/>
              </a:lnSpc>
            </a:pPr>
            <a:r>
              <a:rPr lang="es-MX" sz="6600" b="1" spc="451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Laboratorio 04:Montones, Tablas Hash y Árboles Binarios </a:t>
            </a:r>
            <a:r>
              <a:rPr lang="es-MX" sz="6600" b="1" spc="451" dirty="0" err="1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deBúsqueda</a:t>
            </a:r>
            <a:r>
              <a:rPr lang="es-MX" sz="6600" b="1" spc="451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Montserrat Bold"/>
                <a:sym typeface="Montserrat Bold"/>
              </a:rPr>
              <a:t> en un Hospital</a:t>
            </a:r>
            <a:endParaRPr lang="en-US" sz="6600" b="1" spc="451" dirty="0">
              <a:solidFill>
                <a:schemeClr val="bg1"/>
              </a:solidFill>
              <a:latin typeface="Montserrat Bold" panose="020B0604020202020204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77504" y="6735675"/>
            <a:ext cx="14732991" cy="214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Estructuras de Datos y Algoritmos 2025-2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Diego Soto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Tomas Suarez</a:t>
            </a:r>
          </a:p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Profesor: Cristian Llull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CC5DD-FC2F-F537-FA40-C7C09149E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DD2DF6-38B9-48BF-C387-40A4855A88F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BDE132D-1A2C-A515-3C9B-6BCDDD54E281}"/>
              </a:ext>
            </a:extLst>
          </p:cNvPr>
          <p:cNvGrpSpPr/>
          <p:nvPr/>
        </p:nvGrpSpPr>
        <p:grpSpPr>
          <a:xfrm>
            <a:off x="-940359" y="-82397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47BBE2-1C91-3703-DB17-754575AAED57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04DECB-DDBA-4AAE-D170-66520C4032F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AE29A54-9C09-A0C4-CAC7-DD7C317FA31E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F2EFFEF-64B7-13B7-4D99-7287347C18DC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Experimento 1 – </a:t>
            </a:r>
            <a:r>
              <a:rPr lang="es-CL" sz="48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Heap</a:t>
            </a:r>
            <a:endParaRPr lang="en-US" sz="4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2685879-AC79-029D-8EBF-922DE7FCFFB1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303DBE4-FE95-4F90-E45D-A3DC5D205414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6A282F9-D268-8CB6-3684-CA34A379941E}"/>
              </a:ext>
            </a:extLst>
          </p:cNvPr>
          <p:cNvSpPr txBox="1"/>
          <p:nvPr/>
        </p:nvSpPr>
        <p:spPr>
          <a:xfrm>
            <a:off x="1068101" y="3196514"/>
            <a:ext cx="514939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r>
              <a:rPr lang="es-MX" sz="2800" dirty="0">
                <a:solidFill>
                  <a:schemeClr val="bg1"/>
                </a:solidFill>
              </a:rPr>
              <a:t>El primer experimento midió los tiempos de inserción y extracción en el Montón.</a:t>
            </a:r>
            <a:br>
              <a:rPr lang="es-MX" sz="2800" dirty="0">
                <a:solidFill>
                  <a:schemeClr val="bg1"/>
                </a:solidFill>
              </a:rPr>
            </a:br>
            <a:r>
              <a:rPr lang="es-MX" sz="2800" dirty="0">
                <a:solidFill>
                  <a:schemeClr val="bg1"/>
                </a:solidFill>
              </a:rPr>
              <a:t>Los resultados mostraron que:</a:t>
            </a:r>
          </a:p>
          <a:p>
            <a:r>
              <a:rPr lang="es-MX" sz="2800" dirty="0">
                <a:solidFill>
                  <a:schemeClr val="bg1"/>
                </a:solidFill>
              </a:rPr>
              <a:t>• A medida que aumenta la cantidad de pacientes, el tiempo crece lentamente.</a:t>
            </a:r>
            <a:br>
              <a:rPr lang="es-MX" sz="2800" dirty="0">
                <a:solidFill>
                  <a:schemeClr val="bg1"/>
                </a:solidFill>
              </a:rPr>
            </a:br>
            <a:r>
              <a:rPr lang="es-MX" sz="2800" dirty="0">
                <a:solidFill>
                  <a:schemeClr val="bg1"/>
                </a:solidFill>
              </a:rPr>
              <a:t>• Inserción y extracción se mantienen dentro de un comportamiento logarítmico.</a:t>
            </a:r>
            <a:br>
              <a:rPr lang="es-MX" sz="2800" dirty="0">
                <a:solidFill>
                  <a:schemeClr val="bg1"/>
                </a:solidFill>
              </a:rPr>
            </a:br>
            <a:r>
              <a:rPr lang="es-MX" sz="2800" dirty="0">
                <a:solidFill>
                  <a:schemeClr val="bg1"/>
                </a:solidFill>
              </a:rPr>
              <a:t>• La estructura responde de manera eficiente incluso con un volumen alto de datos.</a:t>
            </a:r>
          </a:p>
          <a:p>
            <a:pPr algn="ctr"/>
            <a:endParaRPr lang="es-CL" sz="26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AFA105-5759-998A-2A5A-7C934A9E076A}"/>
              </a:ext>
            </a:extLst>
          </p:cNvPr>
          <p:cNvSpPr txBox="1">
            <a:spLocks/>
          </p:cNvSpPr>
          <p:nvPr/>
        </p:nvSpPr>
        <p:spPr>
          <a:xfrm>
            <a:off x="5249440" y="260060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  <p:pic>
        <p:nvPicPr>
          <p:cNvPr id="13" name="Picture 2" descr="experimento1_lab4.png">
            <a:extLst>
              <a:ext uri="{FF2B5EF4-FFF2-40B4-BE49-F238E27FC236}">
                <a16:creationId xmlns:a16="http://schemas.microsoft.com/office/drawing/2014/main" id="{C52BC37D-83E9-4149-48BC-DF3D3033A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63" y="2384168"/>
            <a:ext cx="9231457" cy="62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0F619-D9B8-FD40-D2F9-1228413E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261174-E08D-AD16-F9C0-BEB0657871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652C38-30EF-509E-A301-7DBACAFA12B2}"/>
              </a:ext>
            </a:extLst>
          </p:cNvPr>
          <p:cNvGrpSpPr/>
          <p:nvPr/>
        </p:nvGrpSpPr>
        <p:grpSpPr>
          <a:xfrm>
            <a:off x="207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DF8D383-E5EB-3659-9051-4A72DF38160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0B461E-5FB1-7639-18C3-348B1EA50610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4A6A543-DFF0-46A4-B027-C3E1BEDE067A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CA529A6-9406-BDC7-75A0-ED07BF5AF5E7}"/>
              </a:ext>
            </a:extLst>
          </p:cNvPr>
          <p:cNvSpPr txBox="1"/>
          <p:nvPr/>
        </p:nvSpPr>
        <p:spPr>
          <a:xfrm>
            <a:off x="3642799" y="519006"/>
            <a:ext cx="11002403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48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Exp</a:t>
            </a:r>
            <a:r>
              <a:rPr lang="es-CL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 2 – Inserción Hash</a:t>
            </a:r>
            <a:endParaRPr lang="en-US" sz="48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6F5623-4DB4-D4A7-CCC9-D917193078BC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F1976A8-FB2D-F2C2-A424-9FEBAAD358A9}"/>
              </a:ext>
            </a:extLst>
          </p:cNvPr>
          <p:cNvSpPr txBox="1"/>
          <p:nvPr/>
        </p:nvSpPr>
        <p:spPr>
          <a:xfrm>
            <a:off x="959852" y="2870296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268956-8D48-F035-E894-1A19F2F27F19}"/>
              </a:ext>
            </a:extLst>
          </p:cNvPr>
          <p:cNvSpPr txBox="1"/>
          <p:nvPr/>
        </p:nvSpPr>
        <p:spPr>
          <a:xfrm>
            <a:off x="825842" y="3217603"/>
            <a:ext cx="58798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Inserción: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El Hash Encadenado mantuvo un tiempo cercano a O(1) sin importar la cantidad de elementos.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El Hash con Sondeo Lineal aumentó su tiempo progresivamente, debido al </a:t>
            </a:r>
            <a:r>
              <a:rPr lang="es-MX" sz="2400" dirty="0" err="1">
                <a:solidFill>
                  <a:schemeClr val="bg1"/>
                </a:solidFill>
              </a:rPr>
              <a:t>clustering</a:t>
            </a:r>
            <a:r>
              <a:rPr lang="es-MX" sz="2400" dirty="0">
                <a:solidFill>
                  <a:schemeClr val="bg1"/>
                </a:solidFill>
              </a:rPr>
              <a:t> primario.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La diferencia se hizo más evidente a medida que la tabla se llenaba</a:t>
            </a:r>
          </a:p>
        </p:txBody>
      </p:sp>
      <p:pic>
        <p:nvPicPr>
          <p:cNvPr id="12" name="Picture 2" descr="lab_4_exp_2_primera_parte.png">
            <a:extLst>
              <a:ext uri="{FF2B5EF4-FFF2-40B4-BE49-F238E27FC236}">
                <a16:creationId xmlns:a16="http://schemas.microsoft.com/office/drawing/2014/main" id="{C4B405AB-1688-C68F-C927-433974C01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853" y="2515985"/>
            <a:ext cx="10064098" cy="60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2211650" y="-41910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 2 – </a:t>
            </a:r>
            <a:r>
              <a:rPr lang="en-US" sz="6399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Búsqueda</a:t>
            </a: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Hash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0606E53-ED70-B31B-80F9-B16C74DC5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767917"/>
            <a:ext cx="9982477" cy="599899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32232A7-DEB2-E834-B4B9-E302FA91BA0C}"/>
              </a:ext>
            </a:extLst>
          </p:cNvPr>
          <p:cNvSpPr txBox="1"/>
          <p:nvPr/>
        </p:nvSpPr>
        <p:spPr>
          <a:xfrm>
            <a:off x="1408775" y="2732482"/>
            <a:ext cx="3505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Búsqueda: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El Hash Encadenado continuó siendo estable, con mínima variación en sus tiempos.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El Sondeo Lineal empeoró considerablemente, incluso duplicando los tiempos del encadenado.</a:t>
            </a:r>
          </a:p>
          <a:p>
            <a:r>
              <a:rPr lang="es-MX" sz="2400" dirty="0">
                <a:solidFill>
                  <a:schemeClr val="bg1"/>
                </a:solidFill>
              </a:rPr>
              <a:t>En conjunto, los resultados demuestran que el sondeo lineal </a:t>
            </a:r>
            <a:r>
              <a:rPr lang="es-MX" sz="2400" b="1" dirty="0">
                <a:solidFill>
                  <a:schemeClr val="bg1"/>
                </a:solidFill>
              </a:rPr>
              <a:t>no</a:t>
            </a:r>
            <a:r>
              <a:rPr lang="es-MX" sz="2400" dirty="0">
                <a:solidFill>
                  <a:schemeClr val="bg1"/>
                </a:solidFill>
              </a:rPr>
              <a:t> es recomendable para sistemas hospitalarios con alta carga.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EA8A-AB18-6BB8-66A8-3890416F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D5716EE-9677-5B23-B9FA-2907A93A36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711AAA-08AF-2751-2965-C4AA850BF659}"/>
              </a:ext>
            </a:extLst>
          </p:cNvPr>
          <p:cNvGrpSpPr/>
          <p:nvPr/>
        </p:nvGrpSpPr>
        <p:grpSpPr>
          <a:xfrm>
            <a:off x="-609600" y="-34290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64F736-0FCB-C11D-5998-A6A809F09D6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1358F2-F4F7-599D-F352-8AF73256EB91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7C16C55-5CA7-4CA2-8E48-C8E03EA04193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EAECAF9-40E8-2119-B7C7-B2ED83744653}"/>
              </a:ext>
            </a:extLst>
          </p:cNvPr>
          <p:cNvSpPr txBox="1"/>
          <p:nvPr/>
        </p:nvSpPr>
        <p:spPr>
          <a:xfrm>
            <a:off x="3642799" y="153087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 3 – Hash vs BST </a:t>
            </a:r>
          </a:p>
        </p:txBody>
      </p:sp>
      <p:pic>
        <p:nvPicPr>
          <p:cNvPr id="13" name="Picture 2" descr="experimento_3_lab_4.png">
            <a:extLst>
              <a:ext uri="{FF2B5EF4-FFF2-40B4-BE49-F238E27FC236}">
                <a16:creationId xmlns:a16="http://schemas.microsoft.com/office/drawing/2014/main" id="{C83EB152-4CDB-869F-6EAA-CEE5E8C32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26" y="3094770"/>
            <a:ext cx="9982200" cy="599656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74211F3-A553-3328-5069-20852A510F82}"/>
              </a:ext>
            </a:extLst>
          </p:cNvPr>
          <p:cNvSpPr txBox="1"/>
          <p:nvPr/>
        </p:nvSpPr>
        <p:spPr>
          <a:xfrm>
            <a:off x="845288" y="2939395"/>
            <a:ext cx="486971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Caso Promedio: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El Hash Encadenado fue el más rápido, manteniendo tiempos prácticamente constantes.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El BST tuvo buen rendimiento, funcionando de forma eficiente cuando el árbol no está degenerado.</a:t>
            </a:r>
            <a:br>
              <a:rPr lang="es-MX" sz="2400" dirty="0">
                <a:solidFill>
                  <a:schemeClr val="bg1"/>
                </a:solidFill>
              </a:rPr>
            </a:b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Peor Caso: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El BST se comportó como una lista enlazada debido a inserciones ordenadas, aumentando su tiempo a O(n).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La diferencia con la tabla hash fue muy marcada, evidenciando que el BST depende fuertemente de su forma.</a:t>
            </a:r>
          </a:p>
        </p:txBody>
      </p:sp>
    </p:spTree>
    <p:extLst>
      <p:ext uri="{BB962C8B-B14F-4D97-AF65-F5344CB8AC3E}">
        <p14:creationId xmlns:p14="http://schemas.microsoft.com/office/powerpoint/2010/main" val="303669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21916" y="-312642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900688" y="419813"/>
            <a:ext cx="13578401" cy="10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s-CL" sz="5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Exp</a:t>
            </a:r>
            <a:r>
              <a:rPr lang="es-CL" sz="5400" b="1" dirty="0">
                <a:solidFill>
                  <a:schemeClr val="bg1"/>
                </a:solidFill>
                <a:latin typeface="Montserrat" panose="00000500000000000000" pitchFamily="2" charset="0"/>
              </a:rPr>
              <a:t> 4 – Simulación Hospitalaria</a:t>
            </a:r>
            <a:endParaRPr lang="en-US" sz="5400" b="1" dirty="0">
              <a:solidFill>
                <a:schemeClr val="bg1"/>
              </a:solidFill>
              <a:latin typeface="Montserrat" panose="00000500000000000000" pitchFamily="2" charset="0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1" name="Freeform 11"/>
          <p:cNvSpPr/>
          <p:nvPr/>
        </p:nvSpPr>
        <p:spPr>
          <a:xfrm rot="-10800000">
            <a:off x="-137069" y="14644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759507" y="2978889"/>
            <a:ext cx="5725149" cy="694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2" descr="experimento_4_lab_4.png">
            <a:extLst>
              <a:ext uri="{FF2B5EF4-FFF2-40B4-BE49-F238E27FC236}">
                <a16:creationId xmlns:a16="http://schemas.microsoft.com/office/drawing/2014/main" id="{23843BB6-82BA-975E-E7DB-81EBCB7F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49" y="2595098"/>
            <a:ext cx="11275289" cy="666167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2B130E1-D2B9-DD55-8085-C748E06146C6}"/>
              </a:ext>
            </a:extLst>
          </p:cNvPr>
          <p:cNvSpPr txBox="1"/>
          <p:nvPr/>
        </p:nvSpPr>
        <p:spPr>
          <a:xfrm>
            <a:off x="650641" y="2095500"/>
            <a:ext cx="557919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</a:rPr>
              <a:t>Flujo normal (llegada cada 10 minutos):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Las categorías críticas (C1 y C2) mantuvieron tiempos de espera razonables.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Las categorías medias (C3) mostraron tiempos de espera mayores, pero aceptables.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Las categorías bajas (C4–C5) tuvieron algunos retrasos, pero la mayoría fue atendida.</a:t>
            </a:r>
            <a:br>
              <a:rPr lang="es-MX" sz="2400" dirty="0">
                <a:solidFill>
                  <a:schemeClr val="bg1"/>
                </a:solidFill>
              </a:rPr>
            </a:br>
            <a:endParaRPr lang="es-MX" sz="2400" dirty="0">
              <a:solidFill>
                <a:schemeClr val="bg1"/>
              </a:solidFill>
            </a:endParaRPr>
          </a:p>
          <a:p>
            <a:r>
              <a:rPr lang="es-MX" sz="2400" b="1" dirty="0">
                <a:solidFill>
                  <a:schemeClr val="bg1"/>
                </a:solidFill>
              </a:rPr>
              <a:t>Alta demanda (llegada cada 8 minutos):</a:t>
            </a:r>
          </a:p>
          <a:p>
            <a:r>
              <a:rPr lang="es-MX" sz="2400" dirty="0">
                <a:solidFill>
                  <a:schemeClr val="bg1"/>
                </a:solidFill>
              </a:rPr>
              <a:t>• El sistema comenzó a saturarse rápidamente.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Las categorías C4 y C5 aumentaron de forma extrema sus tiempos de espera.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Algunos pacientes C5 quedaron sin atención.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C1 y C2 aún fueron priorizados, mostrando el buen desempeño del </a:t>
            </a:r>
            <a:r>
              <a:rPr lang="es-MX" sz="2400" dirty="0" err="1">
                <a:solidFill>
                  <a:schemeClr val="bg1"/>
                </a:solidFill>
              </a:rPr>
              <a:t>heap</a:t>
            </a:r>
            <a:r>
              <a:rPr lang="es-MX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69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CONCLUSIONES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662968" y="3320168"/>
            <a:ext cx="14962064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El Montón mostró gran eficiencia para priorizar pacientes y asegurar que los más críticos sean atendidos primero. La Hash con encadenamiento fue la estructura más estable bajo alta carga, mientras que el sondeo lineal evidenció un fuerte deterioro por </a:t>
            </a:r>
            <a:r>
              <a:rPr lang="es-MX" sz="3200" dirty="0" err="1">
                <a:solidFill>
                  <a:schemeClr val="bg1"/>
                </a:solidFill>
              </a:rPr>
              <a:t>clustering</a:t>
            </a:r>
            <a:r>
              <a:rPr lang="es-MX" sz="3200" dirty="0">
                <a:solidFill>
                  <a:schemeClr val="bg1"/>
                </a:solidFill>
              </a:rPr>
              <a:t> primario. El BST funcionó bien como historial, aunque sería mejor usarlo balanceado. Los experimentos revelan que C4–C5 pueden quedar desplazados, por lo que aumentar su prioridad tras largas esperas mejora la equidad.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642799" y="1764982"/>
            <a:ext cx="11002403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DEL LABORATORIO</a:t>
            </a:r>
          </a:p>
        </p:txBody>
      </p:sp>
      <p:sp>
        <p:nvSpPr>
          <p:cNvPr id="4" name="Freeform 4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468301" y="4494847"/>
            <a:ext cx="1535139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Simular un sistema hospitalario utilizando estructuras avanzadas:</a:t>
            </a:r>
          </a:p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• Montón (cola de prioridad)</a:t>
            </a:r>
          </a:p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• Hash con encadenamiento</a:t>
            </a:r>
          </a:p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• Hash con sondeo lineal</a:t>
            </a:r>
          </a:p>
          <a:p>
            <a:pPr algn="ctr">
              <a:defRPr sz="2000"/>
            </a:pPr>
            <a:r>
              <a:rPr lang="es-MX" sz="3200" dirty="0">
                <a:solidFill>
                  <a:schemeClr val="bg1"/>
                </a:solidFill>
              </a:rPr>
              <a:t>• Árbol binario de búsqueda (BST)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12989" y="-384973"/>
            <a:ext cx="18964952" cy="10431661"/>
            <a:chOff x="0" y="-38100"/>
            <a:chExt cx="4994885" cy="2747433"/>
          </a:xfrm>
        </p:grpSpPr>
        <p:sp>
          <p:nvSpPr>
            <p:cNvPr id="4" name="Freeform 4"/>
            <p:cNvSpPr/>
            <p:nvPr/>
          </p:nvSpPr>
          <p:spPr>
            <a:xfrm>
              <a:off x="178293" y="-7057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60137" y="1665942"/>
            <a:ext cx="6641166" cy="6699067"/>
            <a:chOff x="0" y="0"/>
            <a:chExt cx="2079011" cy="2097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9011" cy="2097137"/>
            </a:xfrm>
            <a:custGeom>
              <a:avLst/>
              <a:gdLst/>
              <a:ahLst/>
              <a:cxnLst/>
              <a:rect l="l" t="t" r="r" b="b"/>
              <a:pathLst>
                <a:path w="2079011" h="2097137">
                  <a:moveTo>
                    <a:pt x="18652" y="0"/>
                  </a:moveTo>
                  <a:lnTo>
                    <a:pt x="2060359" y="0"/>
                  </a:lnTo>
                  <a:cubicBezTo>
                    <a:pt x="2070660" y="0"/>
                    <a:pt x="2079011" y="8351"/>
                    <a:pt x="2079011" y="18652"/>
                  </a:cubicBezTo>
                  <a:lnTo>
                    <a:pt x="2079011" y="2078485"/>
                  </a:lnTo>
                  <a:cubicBezTo>
                    <a:pt x="2079011" y="2088786"/>
                    <a:pt x="2070660" y="2097137"/>
                    <a:pt x="2060359" y="2097137"/>
                  </a:cubicBezTo>
                  <a:lnTo>
                    <a:pt x="18652" y="2097137"/>
                  </a:lnTo>
                  <a:cubicBezTo>
                    <a:pt x="8351" y="2097137"/>
                    <a:pt x="0" y="2088786"/>
                    <a:pt x="0" y="2078485"/>
                  </a:cubicBezTo>
                  <a:lnTo>
                    <a:pt x="0" y="18652"/>
                  </a:lnTo>
                  <a:cubicBezTo>
                    <a:pt x="0" y="8351"/>
                    <a:pt x="8351" y="0"/>
                    <a:pt x="1865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79011" cy="21352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102626" y="1962827"/>
            <a:ext cx="386753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Estructura: Montón (Min-</a:t>
            </a:r>
            <a:r>
              <a:rPr lang="es-CL" sz="4000" dirty="0" err="1">
                <a:solidFill>
                  <a:schemeClr val="bg1"/>
                </a:solidFill>
                <a:latin typeface="Montserrat Bold" panose="020B0604020202020204" charset="0"/>
              </a:rPr>
              <a:t>Heap</a:t>
            </a: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)</a:t>
            </a:r>
            <a:endParaRPr lang="en-US" sz="40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3820" y="3799288"/>
            <a:ext cx="591278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MX" sz="2400" dirty="0">
                <a:solidFill>
                  <a:schemeClr val="bg1"/>
                </a:solidFill>
              </a:rPr>
              <a:t>• Inserción O(log n) mediante </a:t>
            </a:r>
            <a:r>
              <a:rPr lang="es-MX" sz="2400" dirty="0" err="1">
                <a:solidFill>
                  <a:schemeClr val="bg1"/>
                </a:solidFill>
              </a:rPr>
              <a:t>heapify</a:t>
            </a:r>
            <a:r>
              <a:rPr lang="es-MX" sz="2400" dirty="0">
                <a:solidFill>
                  <a:schemeClr val="bg1"/>
                </a:solidFill>
              </a:rPr>
              <a:t>-up.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Extracción del paciente más urgente O(log n) mediante </a:t>
            </a:r>
            <a:r>
              <a:rPr lang="es-MX" sz="2400" dirty="0" err="1">
                <a:solidFill>
                  <a:schemeClr val="bg1"/>
                </a:solidFill>
              </a:rPr>
              <a:t>heapify-down</a:t>
            </a:r>
            <a:r>
              <a:rPr lang="es-MX" sz="2400" dirty="0">
                <a:solidFill>
                  <a:schemeClr val="bg1"/>
                </a:solidFill>
              </a:rPr>
              <a:t>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Orden estable basado en categoría y tiempo de llegada.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Garantiza que el paciente más crítico siempre sea atendido primero.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Este comportamiento replica el </a:t>
            </a:r>
            <a:r>
              <a:rPr lang="es-MX" sz="2400" dirty="0" err="1">
                <a:solidFill>
                  <a:schemeClr val="bg1"/>
                </a:solidFill>
              </a:rPr>
              <a:t>triage</a:t>
            </a:r>
            <a:r>
              <a:rPr lang="es-MX" sz="2400" dirty="0">
                <a:solidFill>
                  <a:schemeClr val="bg1"/>
                </a:solidFill>
              </a:rPr>
              <a:t> real de urgencias, donde los casos críticos deben ser atendidos de inmediato, independientemente del orden de llegada.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E60E64-232B-499F-916D-3CF8FB2A1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819" y="1559145"/>
            <a:ext cx="8802328" cy="7697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12989" y="-384973"/>
            <a:ext cx="18964952" cy="10431661"/>
            <a:chOff x="0" y="-38100"/>
            <a:chExt cx="4994885" cy="2747433"/>
          </a:xfrm>
        </p:grpSpPr>
        <p:sp>
          <p:nvSpPr>
            <p:cNvPr id="4" name="Freeform 4"/>
            <p:cNvSpPr/>
            <p:nvPr/>
          </p:nvSpPr>
          <p:spPr>
            <a:xfrm>
              <a:off x="178293" y="-7057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660137" y="1665942"/>
            <a:ext cx="6641166" cy="6699067"/>
            <a:chOff x="0" y="0"/>
            <a:chExt cx="2079011" cy="2097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79011" cy="2097137"/>
            </a:xfrm>
            <a:custGeom>
              <a:avLst/>
              <a:gdLst/>
              <a:ahLst/>
              <a:cxnLst/>
              <a:rect l="l" t="t" r="r" b="b"/>
              <a:pathLst>
                <a:path w="2079011" h="2097137">
                  <a:moveTo>
                    <a:pt x="18652" y="0"/>
                  </a:moveTo>
                  <a:lnTo>
                    <a:pt x="2060359" y="0"/>
                  </a:lnTo>
                  <a:cubicBezTo>
                    <a:pt x="2070660" y="0"/>
                    <a:pt x="2079011" y="8351"/>
                    <a:pt x="2079011" y="18652"/>
                  </a:cubicBezTo>
                  <a:lnTo>
                    <a:pt x="2079011" y="2078485"/>
                  </a:lnTo>
                  <a:cubicBezTo>
                    <a:pt x="2079011" y="2088786"/>
                    <a:pt x="2070660" y="2097137"/>
                    <a:pt x="2060359" y="2097137"/>
                  </a:cubicBezTo>
                  <a:lnTo>
                    <a:pt x="18652" y="2097137"/>
                  </a:lnTo>
                  <a:cubicBezTo>
                    <a:pt x="8351" y="2097137"/>
                    <a:pt x="0" y="2088786"/>
                    <a:pt x="0" y="2078485"/>
                  </a:cubicBezTo>
                  <a:lnTo>
                    <a:pt x="0" y="18652"/>
                  </a:lnTo>
                  <a:cubicBezTo>
                    <a:pt x="0" y="8351"/>
                    <a:pt x="8351" y="0"/>
                    <a:pt x="18652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79011" cy="21352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42799" y="519006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102626" y="1962827"/>
            <a:ext cx="386753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Estructura: Montón (Min-</a:t>
            </a:r>
            <a:r>
              <a:rPr lang="es-CL" sz="4000" dirty="0" err="1">
                <a:solidFill>
                  <a:schemeClr val="bg1"/>
                </a:solidFill>
                <a:latin typeface="Montserrat Bold" panose="020B0604020202020204" charset="0"/>
              </a:rPr>
              <a:t>Heap</a:t>
            </a:r>
            <a:r>
              <a:rPr lang="es-CL" sz="4000" dirty="0">
                <a:solidFill>
                  <a:schemeClr val="bg1"/>
                </a:solidFill>
                <a:latin typeface="Montserrat Bold" panose="020B0604020202020204" charset="0"/>
              </a:rPr>
              <a:t>)</a:t>
            </a:r>
            <a:endParaRPr lang="en-US" sz="40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3820" y="3799288"/>
            <a:ext cx="5912780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MX" sz="2400" dirty="0">
                <a:solidFill>
                  <a:schemeClr val="bg1"/>
                </a:solidFill>
              </a:rPr>
              <a:t>• Inserción O(log n) mediante </a:t>
            </a:r>
            <a:r>
              <a:rPr lang="es-MX" sz="2400" dirty="0" err="1">
                <a:solidFill>
                  <a:schemeClr val="bg1"/>
                </a:solidFill>
              </a:rPr>
              <a:t>heapify</a:t>
            </a:r>
            <a:r>
              <a:rPr lang="es-MX" sz="2400" dirty="0">
                <a:solidFill>
                  <a:schemeClr val="bg1"/>
                </a:solidFill>
              </a:rPr>
              <a:t>-up.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Extracción del paciente más urgente O(log n) mediante </a:t>
            </a:r>
            <a:r>
              <a:rPr lang="es-MX" sz="2400" dirty="0" err="1">
                <a:solidFill>
                  <a:schemeClr val="bg1"/>
                </a:solidFill>
              </a:rPr>
              <a:t>heapify-down</a:t>
            </a:r>
            <a:r>
              <a:rPr lang="es-MX" sz="2400" dirty="0">
                <a:solidFill>
                  <a:schemeClr val="bg1"/>
                </a:solidFill>
              </a:rPr>
              <a:t>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Orden estable basado en categoría y tiempo de llegada.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Garantiza que el paciente más crítico siempre sea atendido primero.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Este comportamiento replica el </a:t>
            </a:r>
            <a:r>
              <a:rPr lang="es-MX" sz="2400" dirty="0" err="1">
                <a:solidFill>
                  <a:schemeClr val="bg1"/>
                </a:solidFill>
              </a:rPr>
              <a:t>triage</a:t>
            </a:r>
            <a:r>
              <a:rPr lang="es-MX" sz="2400" dirty="0">
                <a:solidFill>
                  <a:schemeClr val="bg1"/>
                </a:solidFill>
              </a:rPr>
              <a:t> real de urgencias, donde los casos críticos deben ser atendidos de inmediato, independientemente del orden de llegada.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48BECFE-C2BD-4996-8D5E-F7C1C4156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307" y="1511848"/>
            <a:ext cx="6630325" cy="786874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E8AB53C-C0E2-4A1D-9C3D-6A4EEB35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4788" y="1492377"/>
            <a:ext cx="5249008" cy="79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3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115D-B310-C129-C3C0-3764F0B7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32A387-FFA5-FCFD-0BE9-A2055282DD2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DE87A0-5F59-8550-0C05-7C25B378E0B4}"/>
              </a:ext>
            </a:extLst>
          </p:cNvPr>
          <p:cNvGrpSpPr/>
          <p:nvPr/>
        </p:nvGrpSpPr>
        <p:grpSpPr>
          <a:xfrm>
            <a:off x="-116335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0D2CF0-65D8-8906-57E9-38474679DF48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1CA4B0-9858-119D-50AC-85DCF426094F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DBCD816-32B7-1B8A-7DB9-83EAF4909654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696EA20-A26E-DE1A-6B16-D8A2320529BB}"/>
              </a:ext>
            </a:extLst>
          </p:cNvPr>
          <p:cNvGrpSpPr/>
          <p:nvPr/>
        </p:nvGrpSpPr>
        <p:grpSpPr>
          <a:xfrm>
            <a:off x="846914" y="1863515"/>
            <a:ext cx="5951025" cy="4656049"/>
            <a:chOff x="0" y="-38100"/>
            <a:chExt cx="1862963" cy="162285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E0B840-0E75-3D21-2B65-3C72647BF714}"/>
                </a:ext>
              </a:extLst>
            </p:cNvPr>
            <p:cNvSpPr/>
            <p:nvPr/>
          </p:nvSpPr>
          <p:spPr>
            <a:xfrm>
              <a:off x="0" y="0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0265CE5-8B96-38DB-3552-FBD22D3BB36A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DB460FA-922F-84A3-E1FD-D03CD9408395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CA27B52-B3DF-F25D-03FE-7AD99ACB3743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CFD9F5-41BF-1243-1E06-01E7BB232B4B}"/>
              </a:ext>
            </a:extLst>
          </p:cNvPr>
          <p:cNvSpPr txBox="1"/>
          <p:nvPr/>
        </p:nvSpPr>
        <p:spPr>
          <a:xfrm>
            <a:off x="857547" y="2225171"/>
            <a:ext cx="5951025" cy="480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Estructura: Hash Encadenado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F9CDB6D-D3B1-5114-9488-BF0E9FEBDD1B}"/>
              </a:ext>
            </a:extLst>
          </p:cNvPr>
          <p:cNvSpPr txBox="1"/>
          <p:nvPr/>
        </p:nvSpPr>
        <p:spPr>
          <a:xfrm>
            <a:off x="959852" y="2870296"/>
            <a:ext cx="5725149" cy="3649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 sz="2000"/>
            </a:pPr>
            <a:r>
              <a:rPr lang="es-MX" sz="2400" dirty="0">
                <a:solidFill>
                  <a:schemeClr val="bg1"/>
                </a:solidFill>
              </a:rPr>
              <a:t>• Acceso O(1) promedio para insertar, buscar o eliminar un paciente.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Manejo estable ante colisiones, usando listas enlazadas.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Se mantiene eficiente incluso con alta ocupación (muchos pacientes en espera).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Permite consultas rápidas para verificar si un paciente sigue en el sistema.</a:t>
            </a:r>
            <a:endParaRPr lang="es-ES" sz="2400" dirty="0">
              <a:solidFill>
                <a:schemeClr val="bg1"/>
              </a:solidFill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67C267E-815E-4697-80B3-168FFFDA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434" y="1232942"/>
            <a:ext cx="5763429" cy="78211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78AB729-4BCF-48B1-92FF-0526D5227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3343" y="1227972"/>
            <a:ext cx="5087060" cy="82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7AEC-3490-3A4C-98D4-C8972B90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470B8-2B60-CF2E-ADF5-8CCE78F323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9643BF-DC01-D63A-0AA9-78266B320122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8C701C-41C4-BFAC-ED7A-AD16C872C362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A12F83-A65F-EBE1-1B91-C347713D38F3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D81E6C4-861E-97CD-4D5B-AADC468AC81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F27C07-D51B-1CEF-759F-BB266D552B46}"/>
              </a:ext>
            </a:extLst>
          </p:cNvPr>
          <p:cNvGrpSpPr/>
          <p:nvPr/>
        </p:nvGrpSpPr>
        <p:grpSpPr>
          <a:xfrm>
            <a:off x="646005" y="1863516"/>
            <a:ext cx="5977602" cy="4580627"/>
            <a:chOff x="0" y="-38100"/>
            <a:chExt cx="1871283" cy="165222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093B07-5161-777D-583C-A216023B1289}"/>
                </a:ext>
              </a:extLst>
            </p:cNvPr>
            <p:cNvSpPr/>
            <p:nvPr/>
          </p:nvSpPr>
          <p:spPr>
            <a:xfrm>
              <a:off x="8320" y="29376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04E9E56-EE31-5CF6-2A65-2807D78EEC06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984EA48-8AF7-E081-B2F9-2D7C8D35091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0913030-365E-6767-6F8C-19C0093EE45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E23C089-F08C-645D-BFC3-99F4952AAACA}"/>
              </a:ext>
            </a:extLst>
          </p:cNvPr>
          <p:cNvSpPr txBox="1"/>
          <p:nvPr/>
        </p:nvSpPr>
        <p:spPr>
          <a:xfrm>
            <a:off x="1175503" y="2048345"/>
            <a:ext cx="4892028" cy="101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Estructura: Hash con Sondeo Lineal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6EC8B4-1AFF-AC32-1F52-85F6171E7A62}"/>
              </a:ext>
            </a:extLst>
          </p:cNvPr>
          <p:cNvSpPr txBox="1"/>
          <p:nvPr/>
        </p:nvSpPr>
        <p:spPr>
          <a:xfrm>
            <a:off x="871881" y="3149354"/>
            <a:ext cx="5725149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• Las colisiones se resuelven avanzando secuencialmente por la tabla.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Acceso O(1) promedio mientras la tabla no esté saturada.</a:t>
            </a:r>
          </a:p>
          <a:p>
            <a:pPr algn="ctr"/>
            <a:r>
              <a:rPr lang="es-MX" sz="2400" dirty="0">
                <a:solidFill>
                  <a:schemeClr val="bg1"/>
                </a:solidFill>
              </a:rPr>
              <a:t>• Sufre de </a:t>
            </a:r>
            <a:r>
              <a:rPr lang="es-MX" sz="2400" dirty="0" err="1">
                <a:solidFill>
                  <a:schemeClr val="bg1"/>
                </a:solidFill>
              </a:rPr>
              <a:t>clustering</a:t>
            </a:r>
            <a:r>
              <a:rPr lang="es-MX" sz="2400" dirty="0">
                <a:solidFill>
                  <a:schemeClr val="bg1"/>
                </a:solidFill>
              </a:rPr>
              <a:t> primario: bloques de colisiones que empeoran el rendimiento.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Su eficiencia disminuye fuertemente al aumentar el porcentaje de ocupación.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9293534-50DA-44D8-B1A0-AE5A7D6E2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709" y="1455660"/>
            <a:ext cx="7668695" cy="84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7AEC-3490-3A4C-98D4-C8972B90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4470B8-2B60-CF2E-ADF5-8CCE78F323C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9643BF-DC01-D63A-0AA9-78266B320122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08C701C-41C4-BFAC-ED7A-AD16C872C362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A12F83-A65F-EBE1-1B91-C347713D38F3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D81E6C4-861E-97CD-4D5B-AADC468AC81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2F27C07-D51B-1CEF-759F-BB266D552B46}"/>
              </a:ext>
            </a:extLst>
          </p:cNvPr>
          <p:cNvGrpSpPr/>
          <p:nvPr/>
        </p:nvGrpSpPr>
        <p:grpSpPr>
          <a:xfrm>
            <a:off x="132352" y="1790700"/>
            <a:ext cx="5977602" cy="4580627"/>
            <a:chOff x="0" y="-38100"/>
            <a:chExt cx="1871283" cy="165222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093B07-5161-777D-583C-A216023B1289}"/>
                </a:ext>
              </a:extLst>
            </p:cNvPr>
            <p:cNvSpPr/>
            <p:nvPr/>
          </p:nvSpPr>
          <p:spPr>
            <a:xfrm>
              <a:off x="8320" y="29376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04E9E56-EE31-5CF6-2A65-2807D78EEC06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984EA48-8AF7-E081-B2F9-2D7C8D350910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0913030-365E-6767-6F8C-19C0093EE45F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E23C089-F08C-645D-BFC3-99F4952AAACA}"/>
              </a:ext>
            </a:extLst>
          </p:cNvPr>
          <p:cNvSpPr txBox="1"/>
          <p:nvPr/>
        </p:nvSpPr>
        <p:spPr>
          <a:xfrm>
            <a:off x="661850" y="2088423"/>
            <a:ext cx="4892028" cy="1018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Estructura: Hash con Sondeo Lineal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16EC8B4-1AFF-AC32-1F52-85F6171E7A62}"/>
              </a:ext>
            </a:extLst>
          </p:cNvPr>
          <p:cNvSpPr txBox="1"/>
          <p:nvPr/>
        </p:nvSpPr>
        <p:spPr>
          <a:xfrm>
            <a:off x="271866" y="3120693"/>
            <a:ext cx="5725149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• Las colisiones se resuelven avanzando secuencialmente por la tabla.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Acceso O(1) promedio mientras la tabla no esté saturada.</a:t>
            </a:r>
          </a:p>
          <a:p>
            <a:pPr algn="ctr"/>
            <a:r>
              <a:rPr lang="es-MX" sz="2400" dirty="0">
                <a:solidFill>
                  <a:schemeClr val="bg1"/>
                </a:solidFill>
              </a:rPr>
              <a:t>• Sufre de </a:t>
            </a:r>
            <a:r>
              <a:rPr lang="es-MX" sz="2400" dirty="0" err="1">
                <a:solidFill>
                  <a:schemeClr val="bg1"/>
                </a:solidFill>
              </a:rPr>
              <a:t>clustering</a:t>
            </a:r>
            <a:r>
              <a:rPr lang="es-MX" sz="2400" dirty="0">
                <a:solidFill>
                  <a:schemeClr val="bg1"/>
                </a:solidFill>
              </a:rPr>
              <a:t> primario: bloques de colisiones que empeoran el rendimiento.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Su eficiencia disminuye fuertemente al aumentar el porcentaje de ocupación.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289BDEA-9BF0-42D0-ABCF-BDA6352A6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353" y="1644758"/>
            <a:ext cx="6569586" cy="685730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F695604-83AC-4FCF-826B-4CDA08D6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992" y="2090080"/>
            <a:ext cx="6131617" cy="60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3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49CE-61AF-0E13-2941-CBBEFBB3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F93F39-C7EE-741C-DD2B-6153B7FA5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CB8754D-8148-360D-7650-38D54015E83A}"/>
              </a:ext>
            </a:extLst>
          </p:cNvPr>
          <p:cNvGrpSpPr/>
          <p:nvPr/>
        </p:nvGrpSpPr>
        <p:grpSpPr>
          <a:xfrm>
            <a:off x="-116335" y="2241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D2B31E-1DAC-0E0B-A769-C009BD387F1E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43AB676-267A-6C8B-070B-E16308AC985B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6AB5FE5-4542-780C-2EB4-BC4B23DECBD5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8AD10DA-3CAD-3B24-B18E-BB44B62FA0C8}"/>
              </a:ext>
            </a:extLst>
          </p:cNvPr>
          <p:cNvGrpSpPr/>
          <p:nvPr/>
        </p:nvGrpSpPr>
        <p:grpSpPr>
          <a:xfrm>
            <a:off x="636234" y="1838831"/>
            <a:ext cx="6041800" cy="4567089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569D17C-5B60-5A82-4C35-9DB56FEE64E5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924D2BE-405C-343B-BC74-2E59F9CA77FD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BF3FED9-3AA2-B976-6329-93F0E22D400A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C8DD9662-337B-4C14-9BEF-7AAC8999987B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FF8308E-1E18-DB69-4622-6C6E33925CA9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Estructura: Árbol BST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5DB8DB-9EFA-FE4F-E0CE-F150D864F0B7}"/>
              </a:ext>
            </a:extLst>
          </p:cNvPr>
          <p:cNvSpPr txBox="1"/>
          <p:nvPr/>
        </p:nvSpPr>
        <p:spPr>
          <a:xfrm>
            <a:off x="871881" y="2888753"/>
            <a:ext cx="5725149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• Ordena los pacientes por su ID de manera natural.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Permite búsquedas promedio O(log n).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En el peor caso (árbol degenerado), las operaciones pasan a O(n).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El recorrido </a:t>
            </a:r>
            <a:r>
              <a:rPr lang="es-MX" sz="2400" dirty="0" err="1">
                <a:solidFill>
                  <a:schemeClr val="bg1"/>
                </a:solidFill>
              </a:rPr>
              <a:t>inorder</a:t>
            </a:r>
            <a:r>
              <a:rPr lang="es-MX" sz="2400" dirty="0">
                <a:solidFill>
                  <a:schemeClr val="bg1"/>
                </a:solidFill>
              </a:rPr>
              <a:t> permite generar listados ordenados del historial.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69938B2-679A-461B-A5C1-BB92F0616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81" y="1333152"/>
            <a:ext cx="4767395" cy="84579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F8C0E8-8CE0-499B-AD52-9482AB66C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680" y="1601782"/>
            <a:ext cx="5598661" cy="78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D23E-FB19-08E4-A2E3-19D3573F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430E69-09A2-022D-FD00-6D43869809A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858EAE7-A85E-9AAA-5A38-55E517902519}"/>
              </a:ext>
            </a:extLst>
          </p:cNvPr>
          <p:cNvGrpSpPr/>
          <p:nvPr/>
        </p:nvGrpSpPr>
        <p:grpSpPr>
          <a:xfrm>
            <a:off x="-213799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B5D563-8B8F-85B6-5FDC-EA0673BB09C9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9AF92B6-D940-DC31-3539-918786B79032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4DC6E91-7FAC-3683-2866-DAD6652A5FA2}"/>
              </a:ext>
            </a:extLst>
          </p:cNvPr>
          <p:cNvSpPr/>
          <p:nvPr/>
        </p:nvSpPr>
        <p:spPr>
          <a:xfrm>
            <a:off x="13727632" y="5538868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C8D6D39-4A46-9D1D-B24F-F74E86DE709E}"/>
              </a:ext>
            </a:extLst>
          </p:cNvPr>
          <p:cNvGrpSpPr/>
          <p:nvPr/>
        </p:nvGrpSpPr>
        <p:grpSpPr>
          <a:xfrm>
            <a:off x="713555" y="1863516"/>
            <a:ext cx="6041800" cy="5032584"/>
            <a:chOff x="-28417" y="-38100"/>
            <a:chExt cx="1891380" cy="164734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84B6016-F610-F914-5184-0F09E1164D46}"/>
                </a:ext>
              </a:extLst>
            </p:cNvPr>
            <p:cNvSpPr/>
            <p:nvPr/>
          </p:nvSpPr>
          <p:spPr>
            <a:xfrm>
              <a:off x="-28417" y="24493"/>
              <a:ext cx="1862963" cy="1584750"/>
            </a:xfrm>
            <a:custGeom>
              <a:avLst/>
              <a:gdLst/>
              <a:ahLst/>
              <a:cxnLst/>
              <a:rect l="l" t="t" r="r" b="b"/>
              <a:pathLst>
                <a:path w="1862963" h="1584750">
                  <a:moveTo>
                    <a:pt x="20815" y="0"/>
                  </a:moveTo>
                  <a:lnTo>
                    <a:pt x="1842148" y="0"/>
                  </a:lnTo>
                  <a:cubicBezTo>
                    <a:pt x="1853644" y="0"/>
                    <a:pt x="1862963" y="9319"/>
                    <a:pt x="1862963" y="20815"/>
                  </a:cubicBezTo>
                  <a:lnTo>
                    <a:pt x="1862963" y="1563935"/>
                  </a:lnTo>
                  <a:cubicBezTo>
                    <a:pt x="1862963" y="1575431"/>
                    <a:pt x="1853644" y="1584750"/>
                    <a:pt x="1842148" y="1584750"/>
                  </a:cubicBezTo>
                  <a:lnTo>
                    <a:pt x="20815" y="1584750"/>
                  </a:lnTo>
                  <a:cubicBezTo>
                    <a:pt x="9319" y="1584750"/>
                    <a:pt x="0" y="1575431"/>
                    <a:pt x="0" y="1563935"/>
                  </a:cubicBezTo>
                  <a:lnTo>
                    <a:pt x="0" y="20815"/>
                  </a:lnTo>
                  <a:cubicBezTo>
                    <a:pt x="0" y="9319"/>
                    <a:pt x="9319" y="0"/>
                    <a:pt x="20815" y="0"/>
                  </a:cubicBezTo>
                  <a:close/>
                </a:path>
              </a:pathLst>
            </a:custGeom>
            <a:solidFill>
              <a:srgbClr val="48699F"/>
            </a:solidFill>
          </p:spPr>
          <p:txBody>
            <a:bodyPr/>
            <a:lstStyle/>
            <a:p>
              <a:endParaRPr lang="es-CL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D3B52E9-7D30-D7B5-B701-0E085C895662}"/>
                </a:ext>
              </a:extLst>
            </p:cNvPr>
            <p:cNvSpPr txBox="1"/>
            <p:nvPr/>
          </p:nvSpPr>
          <p:spPr>
            <a:xfrm>
              <a:off x="0" y="-38100"/>
              <a:ext cx="1862963" cy="1622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111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5F257574-C060-5775-F5A5-7FD46FA262F3}"/>
              </a:ext>
            </a:extLst>
          </p:cNvPr>
          <p:cNvSpPr txBox="1"/>
          <p:nvPr/>
        </p:nvSpPr>
        <p:spPr>
          <a:xfrm>
            <a:off x="3429000" y="237494"/>
            <a:ext cx="1100240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IMPLEMENTACION 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5B9D23D-D6B3-80B4-472A-2F5802276079}"/>
              </a:ext>
            </a:extLst>
          </p:cNvPr>
          <p:cNvSpPr/>
          <p:nvPr/>
        </p:nvSpPr>
        <p:spPr>
          <a:xfrm rot="-10800000">
            <a:off x="-116335" y="-82396"/>
            <a:ext cx="4697437" cy="4913254"/>
          </a:xfrm>
          <a:custGeom>
            <a:avLst/>
            <a:gdLst/>
            <a:ahLst/>
            <a:cxnLst/>
            <a:rect l="l" t="t" r="r" b="b"/>
            <a:pathLst>
              <a:path w="4697437" h="4913254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AA3A6A5-789F-C8DC-0377-4B9E17D81AF1}"/>
              </a:ext>
            </a:extLst>
          </p:cNvPr>
          <p:cNvSpPr txBox="1"/>
          <p:nvPr/>
        </p:nvSpPr>
        <p:spPr>
          <a:xfrm>
            <a:off x="1847914" y="2211694"/>
            <a:ext cx="3867539" cy="48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7"/>
              </a:lnSpc>
            </a:pPr>
            <a:r>
              <a:rPr lang="es-CL" sz="2400" dirty="0">
                <a:solidFill>
                  <a:schemeClr val="bg1"/>
                </a:solidFill>
                <a:latin typeface="Montserrat Bold" panose="020B0604020202020204" charset="0"/>
              </a:rPr>
              <a:t>Clase Hospital</a:t>
            </a:r>
            <a:endParaRPr lang="en-US" sz="2400" b="1" dirty="0">
              <a:solidFill>
                <a:schemeClr val="bg1"/>
              </a:solidFill>
              <a:latin typeface="Montserrat Bold" panose="020B0604020202020204" charset="0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052C9B3-9AAC-42E5-289B-448305296475}"/>
              </a:ext>
            </a:extLst>
          </p:cNvPr>
          <p:cNvSpPr txBox="1"/>
          <p:nvPr/>
        </p:nvSpPr>
        <p:spPr>
          <a:xfrm>
            <a:off x="871881" y="2888753"/>
            <a:ext cx="5725149" cy="332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</a:rPr>
              <a:t>• </a:t>
            </a:r>
            <a:r>
              <a:rPr lang="es-MX" sz="2400" dirty="0" err="1">
                <a:solidFill>
                  <a:schemeClr val="bg1"/>
                </a:solidFill>
              </a:rPr>
              <a:t>registrarPaciente</a:t>
            </a:r>
            <a:r>
              <a:rPr lang="es-MX" sz="2400" dirty="0">
                <a:solidFill>
                  <a:schemeClr val="bg1"/>
                </a:solidFill>
              </a:rPr>
              <a:t>: ingresa un paciente al </a:t>
            </a:r>
            <a:r>
              <a:rPr lang="es-MX" sz="2400" dirty="0" err="1">
                <a:solidFill>
                  <a:schemeClr val="bg1"/>
                </a:solidFill>
              </a:rPr>
              <a:t>heap</a:t>
            </a:r>
            <a:r>
              <a:rPr lang="es-MX" sz="2400" dirty="0">
                <a:solidFill>
                  <a:schemeClr val="bg1"/>
                </a:solidFill>
              </a:rPr>
              <a:t> y a la tabla hash.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</a:t>
            </a:r>
            <a:r>
              <a:rPr lang="es-MX" sz="2400" dirty="0" err="1">
                <a:solidFill>
                  <a:schemeClr val="bg1"/>
                </a:solidFill>
              </a:rPr>
              <a:t>atenderSiguiente</a:t>
            </a:r>
            <a:r>
              <a:rPr lang="es-MX" sz="2400" dirty="0">
                <a:solidFill>
                  <a:schemeClr val="bg1"/>
                </a:solidFill>
              </a:rPr>
              <a:t>: extrae del </a:t>
            </a:r>
            <a:r>
              <a:rPr lang="es-MX" sz="2400" dirty="0" err="1">
                <a:solidFill>
                  <a:schemeClr val="bg1"/>
                </a:solidFill>
              </a:rPr>
              <a:t>heap</a:t>
            </a:r>
            <a:r>
              <a:rPr lang="es-MX" sz="2400" dirty="0">
                <a:solidFill>
                  <a:schemeClr val="bg1"/>
                </a:solidFill>
              </a:rPr>
              <a:t>, lo elimina de hash y lo inserta en el BST.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</a:t>
            </a:r>
            <a:r>
              <a:rPr lang="es-MX" sz="2400" dirty="0" err="1">
                <a:solidFill>
                  <a:schemeClr val="bg1"/>
                </a:solidFill>
              </a:rPr>
              <a:t>buscarPacienteActivo</a:t>
            </a:r>
            <a:r>
              <a:rPr lang="es-MX" sz="2400" dirty="0">
                <a:solidFill>
                  <a:schemeClr val="bg1"/>
                </a:solidFill>
              </a:rPr>
              <a:t>: consulta de manera eficiente si un paciente sigue en la sala de espera.</a:t>
            </a:r>
            <a:br>
              <a:rPr lang="es-MX" sz="2400" dirty="0">
                <a:solidFill>
                  <a:schemeClr val="bg1"/>
                </a:solidFill>
              </a:rPr>
            </a:br>
            <a:r>
              <a:rPr lang="es-MX" sz="2400" dirty="0">
                <a:solidFill>
                  <a:schemeClr val="bg1"/>
                </a:solidFill>
              </a:rPr>
              <a:t>• </a:t>
            </a:r>
            <a:r>
              <a:rPr lang="es-MX" sz="2400" dirty="0" err="1">
                <a:solidFill>
                  <a:schemeClr val="bg1"/>
                </a:solidFill>
              </a:rPr>
              <a:t>buscarPacienteHistorico</a:t>
            </a:r>
            <a:r>
              <a:rPr lang="es-MX" sz="2400" dirty="0">
                <a:solidFill>
                  <a:schemeClr val="bg1"/>
                </a:solidFill>
              </a:rPr>
              <a:t>: permite ver registros antiguos dentro del BST.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881FA70-B6C8-49C2-8E5E-45E64A373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883" y="1899456"/>
            <a:ext cx="5410955" cy="656364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28D74FC-BF6B-4175-85F5-81907676F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865" y="2747501"/>
            <a:ext cx="4946304" cy="27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2B21F353C679459B87D80664589291" ma:contentTypeVersion="5" ma:contentTypeDescription="Crear nuevo documento." ma:contentTypeScope="" ma:versionID="4a390184740d6428f008a287e5598295">
  <xsd:schema xmlns:xsd="http://www.w3.org/2001/XMLSchema" xmlns:xs="http://www.w3.org/2001/XMLSchema" xmlns:p="http://schemas.microsoft.com/office/2006/metadata/properties" xmlns:ns3="95fa6f72-501c-4956-b67d-3d656b8b0068" targetNamespace="http://schemas.microsoft.com/office/2006/metadata/properties" ma:root="true" ma:fieldsID="3c357add3ed74c331da2a339b35b3228" ns3:_="">
    <xsd:import namespace="95fa6f72-501c-4956-b67d-3d656b8b00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fa6f72-501c-4956-b67d-3d656b8b00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F230470-8C26-4FE4-B656-A90C242F13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70AFDD-04AD-49FB-92F2-1902ED32A9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fa6f72-501c-4956-b67d-3d656b8b0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36570D-5FEE-44A2-8E62-7C3C7080509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5fa6f72-501c-4956-b67d-3d656b8b00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1013</Words>
  <Application>Microsoft Office PowerPoint</Application>
  <PresentationFormat>Personalizado</PresentationFormat>
  <Paragraphs>58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Montserrat Bold</vt:lpstr>
      <vt:lpstr>Open Sans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2:COLAS Y PILAS</dc:title>
  <dc:creator>TOMÁS JOSEPH DORIAN ALEJANDRO, SUÁREZ BOBADILLA</dc:creator>
  <cp:lastModifiedBy>DIEGO BENJAMÍN, SOTO AMÉSTICA</cp:lastModifiedBy>
  <cp:revision>11</cp:revision>
  <dcterms:created xsi:type="dcterms:W3CDTF">2006-08-16T00:00:00Z</dcterms:created>
  <dcterms:modified xsi:type="dcterms:W3CDTF">2025-11-20T11:31:26Z</dcterms:modified>
  <dc:identifier>DAG0mDWOPjw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0x010100B22B21F353C679459B87D80664589291</vt:lpwstr>
  </property>
</Properties>
</file>